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74" r:id="rId4"/>
    <p:sldId id="275" r:id="rId5"/>
    <p:sldId id="276" r:id="rId6"/>
    <p:sldId id="262" r:id="rId7"/>
    <p:sldId id="263" r:id="rId8"/>
    <p:sldId id="269" r:id="rId9"/>
    <p:sldId id="258" r:id="rId10"/>
    <p:sldId id="259" r:id="rId11"/>
    <p:sldId id="270" r:id="rId12"/>
    <p:sldId id="265" r:id="rId13"/>
    <p:sldId id="272" r:id="rId14"/>
    <p:sldId id="271" r:id="rId15"/>
    <p:sldId id="266" r:id="rId16"/>
    <p:sldId id="267" r:id="rId17"/>
    <p:sldId id="268"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852319C-DC9E-44E8-8CAF-2E1FC9477BE8}" type="datetimeFigureOut">
              <a:rPr lang="en-US" smtClean="0"/>
              <a:t>12/9/2018</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1D910C6-18BB-47F5-9684-674987C43A34}"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52319C-DC9E-44E8-8CAF-2E1FC9477BE8}"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910C6-18BB-47F5-9684-674987C43A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52319C-DC9E-44E8-8CAF-2E1FC9477BE8}"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910C6-18BB-47F5-9684-674987C43A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52319C-DC9E-44E8-8CAF-2E1FC9477BE8}"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910C6-18BB-47F5-9684-674987C43A3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52319C-DC9E-44E8-8CAF-2E1FC9477BE8}"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D910C6-18BB-47F5-9684-674987C43A3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852319C-DC9E-44E8-8CAF-2E1FC9477BE8}"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D910C6-18BB-47F5-9684-674987C43A34}"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52319C-DC9E-44E8-8CAF-2E1FC9477BE8}" type="datetimeFigureOut">
              <a:rPr lang="en-US" smtClean="0"/>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D910C6-18BB-47F5-9684-674987C43A3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52319C-DC9E-44E8-8CAF-2E1FC9477BE8}" type="datetimeFigureOut">
              <a:rPr lang="en-US" smtClean="0"/>
              <a:t>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D910C6-18BB-47F5-9684-674987C43A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52319C-DC9E-44E8-8CAF-2E1FC9477BE8}" type="datetimeFigureOut">
              <a:rPr lang="en-US" smtClean="0"/>
              <a:t>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D910C6-18BB-47F5-9684-674987C43A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852319C-DC9E-44E8-8CAF-2E1FC9477BE8}" type="datetimeFigureOut">
              <a:rPr lang="en-US" smtClean="0"/>
              <a:t>12/9/2018</a:t>
            </a:fld>
            <a:endParaRPr lang="en-US"/>
          </a:p>
        </p:txBody>
      </p:sp>
      <p:sp>
        <p:nvSpPr>
          <p:cNvPr id="7" name="Slide Number Placeholder 6"/>
          <p:cNvSpPr>
            <a:spLocks noGrp="1"/>
          </p:cNvSpPr>
          <p:nvPr>
            <p:ph type="sldNum" sz="quarter" idx="12"/>
          </p:nvPr>
        </p:nvSpPr>
        <p:spPr/>
        <p:txBody>
          <a:bodyPr/>
          <a:lstStyle/>
          <a:p>
            <a:fld id="{51D910C6-18BB-47F5-9684-674987C43A34}"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52319C-DC9E-44E8-8CAF-2E1FC9477BE8}" type="datetimeFigureOut">
              <a:rPr lang="en-US" smtClean="0"/>
              <a:t>12/9/2018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1D910C6-18BB-47F5-9684-674987C43A3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852319C-DC9E-44E8-8CAF-2E1FC9477BE8}" type="datetimeFigureOut">
              <a:rPr lang="en-US" smtClean="0"/>
              <a:t>12/9/2018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1D910C6-18BB-47F5-9684-674987C43A3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jhdc.ca/" TargetMode="External"/><Relationship Id="rId2" Type="http://schemas.openxmlformats.org/officeDocument/2006/relationships/hyperlink" Target="http://sjhdc.ca/pdf/atb11.pdf" TargetMode="External"/><Relationship Id="rId1" Type="http://schemas.openxmlformats.org/officeDocument/2006/relationships/slideLayout" Target="../slideLayouts/slideLayout2.xml"/><Relationship Id="rId5" Type="http://schemas.openxmlformats.org/officeDocument/2006/relationships/hyperlink" Target="http://www.vibrantsj.ca/main.html" TargetMode="External"/><Relationship Id="rId4" Type="http://schemas.openxmlformats.org/officeDocument/2006/relationships/hyperlink" Target="http://bcapi.c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bc.ca/news/canada/new-brunswick/saint-john-tied-with-toronto-for-highest-child-poverty-rates-1.274891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Poverty in Saint John</a:t>
            </a:r>
            <a:endParaRPr lang="en-US" dirty="0"/>
          </a:p>
        </p:txBody>
      </p:sp>
      <p:sp>
        <p:nvSpPr>
          <p:cNvPr id="3" name="Subtitle 2"/>
          <p:cNvSpPr>
            <a:spLocks noGrp="1"/>
          </p:cNvSpPr>
          <p:nvPr>
            <p:ph type="subTitle" idx="1"/>
          </p:nvPr>
        </p:nvSpPr>
        <p:spPr/>
        <p:txBody>
          <a:bodyPr/>
          <a:lstStyle/>
          <a:p>
            <a:r>
              <a:rPr lang="en-US" dirty="0" smtClean="0"/>
              <a:t>Helping Hands</a:t>
            </a:r>
            <a:endParaRPr lang="en-US" dirty="0"/>
          </a:p>
        </p:txBody>
      </p:sp>
    </p:spTree>
    <p:extLst>
      <p:ext uri="{BB962C8B-B14F-4D97-AF65-F5344CB8AC3E}">
        <p14:creationId xmlns:p14="http://schemas.microsoft.com/office/powerpoint/2010/main" val="1561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Vibrant Communities Saint John</a:t>
            </a:r>
            <a:endParaRPr lang="en-US" dirty="0"/>
          </a:p>
        </p:txBody>
      </p:sp>
      <p:sp>
        <p:nvSpPr>
          <p:cNvPr id="3" name="Content Placeholder 2"/>
          <p:cNvSpPr>
            <a:spLocks noGrp="1"/>
          </p:cNvSpPr>
          <p:nvPr>
            <p:ph idx="1"/>
          </p:nvPr>
        </p:nvSpPr>
        <p:spPr/>
        <p:txBody>
          <a:bodyPr>
            <a:normAutofit lnSpcReduction="10000"/>
          </a:bodyPr>
          <a:lstStyle/>
          <a:p>
            <a:r>
              <a:rPr lang="en-US" dirty="0" smtClean="0"/>
              <a:t>Vibrant </a:t>
            </a:r>
            <a:r>
              <a:rPr lang="en-US" dirty="0"/>
              <a:t>Communities Saint </a:t>
            </a:r>
            <a:r>
              <a:rPr lang="en-US" dirty="0" smtClean="0"/>
              <a:t>John was created </a:t>
            </a:r>
            <a:r>
              <a:rPr lang="en-US" dirty="0"/>
              <a:t>in 2004 to support the development and implementation of a poverty reduction plan </a:t>
            </a:r>
            <a:r>
              <a:rPr lang="en-US" dirty="0" smtClean="0"/>
              <a:t>in Saint </a:t>
            </a:r>
            <a:r>
              <a:rPr lang="en-US" dirty="0"/>
              <a:t>John. The global objective to reduce poverty in Saint John to the National average (15</a:t>
            </a:r>
            <a:r>
              <a:rPr lang="en-US" dirty="0" smtClean="0"/>
              <a:t>%) from </a:t>
            </a:r>
            <a:r>
              <a:rPr lang="en-US" dirty="0"/>
              <a:t>28%, at the time by 2015. A second objective to reduce the child poverty rate to </a:t>
            </a:r>
            <a:r>
              <a:rPr lang="en-US" dirty="0" smtClean="0"/>
              <a:t>single digits </a:t>
            </a:r>
            <a:r>
              <a:rPr lang="en-US" dirty="0"/>
              <a:t>from 28% by 2020 was set in 2009.</a:t>
            </a:r>
            <a:endParaRPr lang="en-US" dirty="0" smtClean="0">
              <a:effectLst/>
            </a:endParaRPr>
          </a:p>
          <a:p>
            <a:pPr marL="0" indent="0">
              <a:buNone/>
            </a:pPr>
            <a:endParaRPr lang="en-US" dirty="0"/>
          </a:p>
        </p:txBody>
      </p:sp>
    </p:spTree>
    <p:extLst>
      <p:ext uri="{BB962C8B-B14F-4D97-AF65-F5344CB8AC3E}">
        <p14:creationId xmlns:p14="http://schemas.microsoft.com/office/powerpoint/2010/main" val="2473914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VCSJ - goals</a:t>
            </a:r>
            <a:endParaRPr lang="en-US" dirty="0"/>
          </a:p>
        </p:txBody>
      </p:sp>
      <p:sp>
        <p:nvSpPr>
          <p:cNvPr id="3" name="Content Placeholder 2"/>
          <p:cNvSpPr>
            <a:spLocks noGrp="1"/>
          </p:cNvSpPr>
          <p:nvPr>
            <p:ph idx="1"/>
          </p:nvPr>
        </p:nvSpPr>
        <p:spPr/>
        <p:txBody>
          <a:bodyPr>
            <a:normAutofit fontScale="92500" lnSpcReduction="10000"/>
          </a:bodyPr>
          <a:lstStyle/>
          <a:p>
            <a:pPr marL="68580" indent="0">
              <a:buNone/>
            </a:pPr>
            <a:r>
              <a:rPr lang="en-US" dirty="0"/>
              <a:t>VCSJ works closely with many partners to: </a:t>
            </a:r>
          </a:p>
          <a:p>
            <a:pPr lvl="1"/>
            <a:r>
              <a:rPr lang="en-US" dirty="0"/>
              <a:t>Lead and maintain the regional poverty reduction strategy;</a:t>
            </a:r>
          </a:p>
          <a:p>
            <a:pPr lvl="1"/>
            <a:r>
              <a:rPr lang="en-US" dirty="0"/>
              <a:t>Coordinate across sectors and among partners to implement the priorities of poverty reduction; </a:t>
            </a:r>
          </a:p>
          <a:p>
            <a:pPr lvl="1"/>
            <a:r>
              <a:rPr lang="en-US" dirty="0"/>
              <a:t>Stimulate </a:t>
            </a:r>
            <a:r>
              <a:rPr lang="en-US" dirty="0" err="1"/>
              <a:t>Neighbourhood</a:t>
            </a:r>
            <a:r>
              <a:rPr lang="en-US" dirty="0"/>
              <a:t> Revitalization;</a:t>
            </a:r>
          </a:p>
          <a:p>
            <a:pPr lvl="1"/>
            <a:r>
              <a:rPr lang="en-US" dirty="0"/>
              <a:t>Support workforce participation among low-income adults;</a:t>
            </a:r>
          </a:p>
          <a:p>
            <a:pPr lvl="1"/>
            <a:r>
              <a:rPr lang="en-US" dirty="0"/>
              <a:t>Assist children from cradle to career to succeed in school; and</a:t>
            </a:r>
          </a:p>
          <a:p>
            <a:pPr lvl="1"/>
            <a:r>
              <a:rPr lang="en-US" dirty="0"/>
              <a:t>Evaluate and communicate progress.</a:t>
            </a:r>
          </a:p>
          <a:p>
            <a:endParaRPr lang="en-US" dirty="0"/>
          </a:p>
        </p:txBody>
      </p:sp>
    </p:spTree>
    <p:extLst>
      <p:ext uri="{BB962C8B-B14F-4D97-AF65-F5344CB8AC3E}">
        <p14:creationId xmlns:p14="http://schemas.microsoft.com/office/powerpoint/2010/main" val="1570686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PALS</a:t>
            </a:r>
            <a:endParaRPr lang="en-US" dirty="0"/>
          </a:p>
        </p:txBody>
      </p:sp>
      <p:sp>
        <p:nvSpPr>
          <p:cNvPr id="3" name="Content Placeholder 2"/>
          <p:cNvSpPr>
            <a:spLocks noGrp="1"/>
          </p:cNvSpPr>
          <p:nvPr>
            <p:ph idx="1"/>
          </p:nvPr>
        </p:nvSpPr>
        <p:spPr/>
        <p:txBody>
          <a:bodyPr>
            <a:normAutofit fontScale="85000" lnSpcReduction="20000"/>
          </a:bodyPr>
          <a:lstStyle/>
          <a:p>
            <a:r>
              <a:rPr lang="en-US" dirty="0"/>
              <a:t>PALS was developed to help local schools enrich learning opportunities for children. While all schools can benefit from PALS, BCAPI focuses on seven schools located in Saint John’s low-income </a:t>
            </a:r>
            <a:r>
              <a:rPr lang="en-US" dirty="0" err="1"/>
              <a:t>neighbourhoods</a:t>
            </a:r>
            <a:r>
              <a:rPr lang="en-US" dirty="0"/>
              <a:t>. Local businesses and community organizations partner with </a:t>
            </a:r>
            <a:r>
              <a:rPr lang="en-US" dirty="0" err="1"/>
              <a:t>neighbourhood</a:t>
            </a:r>
            <a:r>
              <a:rPr lang="en-US" dirty="0"/>
              <a:t> schools, and provide support in the form of volunteers and financial assistance. The PALS model was founded in 2000 by Mr. J. K. Irving, Chairman of J.D. Irving, Limited in partnership with </a:t>
            </a:r>
            <a:r>
              <a:rPr lang="en-US" dirty="0" smtClean="0"/>
              <a:t>former School </a:t>
            </a:r>
            <a:r>
              <a:rPr lang="en-US" dirty="0"/>
              <a:t>District </a:t>
            </a:r>
            <a:r>
              <a:rPr lang="en-US" dirty="0" smtClean="0"/>
              <a:t>8 (now ASD-S), </a:t>
            </a:r>
            <a:r>
              <a:rPr lang="en-US" dirty="0"/>
              <a:t>and has received national and international recognition for its excellence. Today, more than 100 organizations and 1,000 volunteers contribute to PALS in Saint John</a:t>
            </a:r>
          </a:p>
        </p:txBody>
      </p:sp>
    </p:spTree>
    <p:extLst>
      <p:ext uri="{BB962C8B-B14F-4D97-AF65-F5344CB8AC3E}">
        <p14:creationId xmlns:p14="http://schemas.microsoft.com/office/powerpoint/2010/main" val="2259477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Schools Program</a:t>
            </a:r>
            <a:endParaRPr lang="en-US" dirty="0"/>
          </a:p>
        </p:txBody>
      </p:sp>
      <p:sp>
        <p:nvSpPr>
          <p:cNvPr id="3" name="Content Placeholder 2"/>
          <p:cNvSpPr>
            <a:spLocks noGrp="1"/>
          </p:cNvSpPr>
          <p:nvPr>
            <p:ph idx="1"/>
          </p:nvPr>
        </p:nvSpPr>
        <p:spPr>
          <a:xfrm>
            <a:off x="1043492" y="2323652"/>
            <a:ext cx="6777317" cy="3696148"/>
          </a:xfrm>
        </p:spPr>
        <p:txBody>
          <a:bodyPr>
            <a:normAutofit fontScale="55000" lnSpcReduction="20000"/>
          </a:bodyPr>
          <a:lstStyle/>
          <a:p>
            <a:endParaRPr lang="en-US" dirty="0"/>
          </a:p>
          <a:p>
            <a:r>
              <a:rPr lang="en-US" sz="2900" dirty="0" smtClean="0"/>
              <a:t>Each </a:t>
            </a:r>
            <a:r>
              <a:rPr lang="en-US" sz="2900" dirty="0"/>
              <a:t>of Saint John’s priority </a:t>
            </a:r>
            <a:r>
              <a:rPr lang="en-US" sz="2900" dirty="0" err="1"/>
              <a:t>neighbourhoods</a:t>
            </a:r>
            <a:r>
              <a:rPr lang="en-US" sz="2900" dirty="0"/>
              <a:t> has at least one community school, reaching outside its walls to create a unique community of learning. There are seven community schools (an initiative of the Department of Education) in </a:t>
            </a:r>
            <a:r>
              <a:rPr lang="en-US" sz="2900" dirty="0" smtClean="0"/>
              <a:t>former School District 8 (now ASD-S); with </a:t>
            </a:r>
            <a:r>
              <a:rPr lang="en-US" sz="2900" dirty="0"/>
              <a:t>over 80 business and community partners. Each of these schools has PALS (Partners Assisting Local Schools) partnerships. </a:t>
            </a:r>
          </a:p>
          <a:p>
            <a:r>
              <a:rPr lang="en-US" sz="2900" dirty="0"/>
              <a:t>Each community school develops its own plan, but most have after-school programs, family activities, adult education, mentors, breakfast and lunch programs, and health services for children and their parents. Students increase their self-confidence, get better test scores, and learn the value of giving back to their community. Schools benefit from added resources, but also ‘people power’ to enrich their school experiences. </a:t>
            </a:r>
          </a:p>
          <a:p>
            <a:pPr marL="68580" indent="0">
              <a:buNone/>
            </a:pPr>
            <a:r>
              <a:rPr lang="en-US" sz="2900" dirty="0" smtClean="0"/>
              <a:t> </a:t>
            </a:r>
            <a:endParaRPr lang="en-US" sz="2900" dirty="0"/>
          </a:p>
        </p:txBody>
      </p:sp>
    </p:spTree>
    <p:extLst>
      <p:ext uri="{BB962C8B-B14F-4D97-AF65-F5344CB8AC3E}">
        <p14:creationId xmlns:p14="http://schemas.microsoft.com/office/powerpoint/2010/main" val="732452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Schools</a:t>
            </a:r>
            <a:endParaRPr lang="en-US" dirty="0"/>
          </a:p>
        </p:txBody>
      </p:sp>
      <p:sp>
        <p:nvSpPr>
          <p:cNvPr id="3" name="Content Placeholder 2"/>
          <p:cNvSpPr>
            <a:spLocks noGrp="1"/>
          </p:cNvSpPr>
          <p:nvPr>
            <p:ph idx="1"/>
          </p:nvPr>
        </p:nvSpPr>
        <p:spPr/>
        <p:txBody>
          <a:bodyPr/>
          <a:lstStyle/>
          <a:p>
            <a:r>
              <a:rPr lang="en-US" dirty="0" smtClean="0"/>
              <a:t>Centennial School</a:t>
            </a:r>
          </a:p>
          <a:p>
            <a:r>
              <a:rPr lang="en-US" dirty="0" smtClean="0"/>
              <a:t>St. Patrick’s School</a:t>
            </a:r>
          </a:p>
          <a:p>
            <a:r>
              <a:rPr lang="en-US" dirty="0" smtClean="0"/>
              <a:t>St. John the Baptist-King Edward School</a:t>
            </a:r>
          </a:p>
          <a:p>
            <a:r>
              <a:rPr lang="en-US" dirty="0" smtClean="0"/>
              <a:t>Hazen White-St. Francis School</a:t>
            </a:r>
          </a:p>
          <a:p>
            <a:r>
              <a:rPr lang="en-US" dirty="0" smtClean="0"/>
              <a:t>Glen Falls School</a:t>
            </a:r>
          </a:p>
          <a:p>
            <a:r>
              <a:rPr lang="en-US" dirty="0" smtClean="0"/>
              <a:t>Lorne Middle School</a:t>
            </a:r>
          </a:p>
          <a:p>
            <a:r>
              <a:rPr lang="en-US" dirty="0" smtClean="0"/>
              <a:t>Prince Charles School</a:t>
            </a:r>
            <a:endParaRPr lang="en-US" dirty="0"/>
          </a:p>
        </p:txBody>
      </p:sp>
    </p:spTree>
    <p:extLst>
      <p:ext uri="{BB962C8B-B14F-4D97-AF65-F5344CB8AC3E}">
        <p14:creationId xmlns:p14="http://schemas.microsoft.com/office/powerpoint/2010/main" val="4263877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 Kids</a:t>
            </a:r>
            <a:endParaRPr lang="en-US" dirty="0"/>
          </a:p>
        </p:txBody>
      </p:sp>
      <p:sp>
        <p:nvSpPr>
          <p:cNvPr id="3" name="Content Placeholder 2"/>
          <p:cNvSpPr>
            <a:spLocks noGrp="1"/>
          </p:cNvSpPr>
          <p:nvPr>
            <p:ph idx="1"/>
          </p:nvPr>
        </p:nvSpPr>
        <p:spPr/>
        <p:txBody>
          <a:bodyPr/>
          <a:lstStyle/>
          <a:p>
            <a:r>
              <a:rPr lang="en-US" dirty="0"/>
              <a:t>P.R.O. Kids is a non-profit program operating out of the Leisure Services Department of the City of Saint John that enables children and teens, whose families don’t have the financial means, to participate in an arts, cultural, recreational or sport activity of their choice.</a:t>
            </a:r>
          </a:p>
        </p:txBody>
      </p:sp>
    </p:spTree>
    <p:extLst>
      <p:ext uri="{BB962C8B-B14F-4D97-AF65-F5344CB8AC3E}">
        <p14:creationId xmlns:p14="http://schemas.microsoft.com/office/powerpoint/2010/main" val="1535880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Early Childhood Development Coalition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Under the leadership of the Saint John Early Childhood Development Coalition, BCAPI has been working with local service providers to strengthen early learning and childcare resources for young children and their parents. In 2008, a business case was made for Saint John’s first Early Learning Centre – a comprehensive program that serves a </a:t>
            </a:r>
            <a:r>
              <a:rPr lang="en-US" dirty="0" err="1"/>
              <a:t>neighbourhood</a:t>
            </a:r>
            <a:r>
              <a:rPr lang="en-US" dirty="0"/>
              <a:t>. In 2010, the first ELC opened its doors at St. John the Baptist-King Edward School thanks to many partnerships provided by business, government and community organizations. Its success will help lay the groundwork for the growth of quality early childhood programs for families throughout Saint John and New Brunswick. </a:t>
            </a:r>
          </a:p>
        </p:txBody>
      </p:sp>
    </p:spTree>
    <p:extLst>
      <p:ext uri="{BB962C8B-B14F-4D97-AF65-F5344CB8AC3E}">
        <p14:creationId xmlns:p14="http://schemas.microsoft.com/office/powerpoint/2010/main" val="4088958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Resource Centre for Youth</a:t>
            </a:r>
            <a:endParaRPr lang="en-US" dirty="0"/>
          </a:p>
        </p:txBody>
      </p:sp>
      <p:sp>
        <p:nvSpPr>
          <p:cNvPr id="3" name="Content Placeholder 2"/>
          <p:cNvSpPr>
            <a:spLocks noGrp="1"/>
          </p:cNvSpPr>
          <p:nvPr>
            <p:ph idx="1"/>
          </p:nvPr>
        </p:nvSpPr>
        <p:spPr/>
        <p:txBody>
          <a:bodyPr>
            <a:normAutofit fontScale="92500" lnSpcReduction="10000"/>
          </a:bodyPr>
          <a:lstStyle/>
          <a:p>
            <a:r>
              <a:rPr lang="en-US" dirty="0"/>
              <a:t>TRC is a safe, energetic place for teens to access free recreation; self-development programs; health and wellness services; and assistance with school studies and employment. Drawing from best practices and ‘youth engagement’ principles, the TRC helps teens from all walks of life become leaders and active participants in their community. TRC also provides services for homeless youth, and outreach services and programs for schools and </a:t>
            </a:r>
            <a:r>
              <a:rPr lang="en-US" dirty="0" err="1"/>
              <a:t>neighbourhoods</a:t>
            </a:r>
            <a:r>
              <a:rPr lang="en-US" dirty="0"/>
              <a:t>.</a:t>
            </a:r>
          </a:p>
        </p:txBody>
      </p:sp>
    </p:spTree>
    <p:extLst>
      <p:ext uri="{BB962C8B-B14F-4D97-AF65-F5344CB8AC3E}">
        <p14:creationId xmlns:p14="http://schemas.microsoft.com/office/powerpoint/2010/main" val="782723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Bibliography</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sjhdc.ca/pdf/atb11.pdf</a:t>
            </a:r>
            <a:endParaRPr lang="en-US" dirty="0" smtClean="0"/>
          </a:p>
          <a:p>
            <a:r>
              <a:rPr lang="en-US" dirty="0">
                <a:hlinkClick r:id="rId3"/>
              </a:rPr>
              <a:t>http://sjhdc.ca</a:t>
            </a:r>
            <a:r>
              <a:rPr lang="en-US" dirty="0" smtClean="0">
                <a:hlinkClick r:id="rId3"/>
              </a:rPr>
              <a:t>/</a:t>
            </a:r>
            <a:endParaRPr lang="en-US" dirty="0" smtClean="0"/>
          </a:p>
          <a:p>
            <a:r>
              <a:rPr lang="en-US" dirty="0">
                <a:hlinkClick r:id="rId4"/>
              </a:rPr>
              <a:t>http://bcapi.ca</a:t>
            </a:r>
            <a:r>
              <a:rPr lang="en-US" dirty="0" smtClean="0">
                <a:hlinkClick r:id="rId4"/>
              </a:rPr>
              <a:t>/</a:t>
            </a:r>
            <a:endParaRPr lang="en-US" dirty="0" smtClean="0"/>
          </a:p>
          <a:p>
            <a:r>
              <a:rPr lang="en-US">
                <a:hlinkClick r:id="rId5"/>
              </a:rPr>
              <a:t>http://</a:t>
            </a:r>
            <a:r>
              <a:rPr lang="en-US" smtClean="0">
                <a:hlinkClick r:id="rId5"/>
              </a:rPr>
              <a:t>www.vibrantsj.ca/main.html</a:t>
            </a:r>
            <a:r>
              <a:rPr lang="en-US" smtClean="0"/>
              <a:t> </a:t>
            </a:r>
            <a:endParaRPr lang="en-US"/>
          </a:p>
        </p:txBody>
      </p:sp>
    </p:spTree>
    <p:extLst>
      <p:ext uri="{BB962C8B-B14F-4D97-AF65-F5344CB8AC3E}">
        <p14:creationId xmlns:p14="http://schemas.microsoft.com/office/powerpoint/2010/main" val="1940876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1143000"/>
          </a:xfrm>
        </p:spPr>
        <p:txBody>
          <a:bodyPr/>
          <a:lstStyle/>
          <a:p>
            <a:r>
              <a:rPr lang="en-US" dirty="0" smtClean="0"/>
              <a:t>Facts</a:t>
            </a:r>
            <a:endParaRPr lang="en-US" dirty="0"/>
          </a:p>
        </p:txBody>
      </p:sp>
      <p:sp>
        <p:nvSpPr>
          <p:cNvPr id="3" name="Content Placeholder 2"/>
          <p:cNvSpPr>
            <a:spLocks noGrp="1"/>
          </p:cNvSpPr>
          <p:nvPr>
            <p:ph idx="1"/>
          </p:nvPr>
        </p:nvSpPr>
        <p:spPr>
          <a:xfrm>
            <a:off x="457200" y="1219200"/>
            <a:ext cx="8229600" cy="4525963"/>
          </a:xfrm>
        </p:spPr>
        <p:txBody>
          <a:bodyPr>
            <a:normAutofit lnSpcReduction="10000"/>
          </a:bodyPr>
          <a:lstStyle/>
          <a:p>
            <a:r>
              <a:rPr lang="en-US" dirty="0" smtClean="0"/>
              <a:t>Poverty costs New Brunswick	$2 billion/year</a:t>
            </a:r>
          </a:p>
          <a:p>
            <a:r>
              <a:rPr lang="en-US" dirty="0" smtClean="0"/>
              <a:t>Poverty costs New </a:t>
            </a:r>
            <a:r>
              <a:rPr lang="en-US" dirty="0" err="1" smtClean="0"/>
              <a:t>Brunswickers</a:t>
            </a:r>
            <a:r>
              <a:rPr lang="en-US" dirty="0" smtClean="0"/>
              <a:t> 	$2700/person/year</a:t>
            </a:r>
          </a:p>
          <a:p>
            <a:r>
              <a:rPr lang="en-US" dirty="0" smtClean="0"/>
              <a:t>Provincial Poverty Rate 	13.5%</a:t>
            </a:r>
          </a:p>
          <a:p>
            <a:r>
              <a:rPr lang="en-US" dirty="0" smtClean="0"/>
              <a:t>Saint John Poverty Rate	20.8%</a:t>
            </a:r>
          </a:p>
          <a:p>
            <a:r>
              <a:rPr lang="en-US" dirty="0" smtClean="0">
                <a:effectLst/>
              </a:rPr>
              <a:t>Saint John has the second highest rate of single parents living in poverty in Canada (1996 Census Stats). </a:t>
            </a:r>
          </a:p>
          <a:p>
            <a:r>
              <a:rPr lang="en-US" dirty="0" smtClean="0"/>
              <a:t>Children Living in Poverty in Saint John - 1 in 4</a:t>
            </a:r>
          </a:p>
          <a:p>
            <a:pPr lvl="1"/>
            <a:r>
              <a:rPr lang="en-US" dirty="0" smtClean="0"/>
              <a:t>Under the age of 18 – 28%</a:t>
            </a:r>
          </a:p>
          <a:p>
            <a:pPr lvl="1"/>
            <a:r>
              <a:rPr lang="en-US" dirty="0" smtClean="0"/>
              <a:t>Under the age of 6 – 34%</a:t>
            </a:r>
          </a:p>
        </p:txBody>
      </p:sp>
      <p:sp>
        <p:nvSpPr>
          <p:cNvPr id="4" name="TextBox 3"/>
          <p:cNvSpPr txBox="1"/>
          <p:nvPr/>
        </p:nvSpPr>
        <p:spPr>
          <a:xfrm>
            <a:off x="990600" y="5638799"/>
            <a:ext cx="7543800" cy="800219"/>
          </a:xfrm>
          <a:prstGeom prst="rect">
            <a:avLst/>
          </a:prstGeom>
          <a:noFill/>
        </p:spPr>
        <p:txBody>
          <a:bodyPr wrap="square" rtlCol="0">
            <a:spAutoFit/>
          </a:bodyPr>
          <a:lstStyle/>
          <a:p>
            <a:pPr marL="0" lvl="1"/>
            <a:r>
              <a:rPr lang="en-US" sz="2800" b="1" dirty="0" smtClean="0">
                <a:effectLst/>
              </a:rPr>
              <a:t>Partnerships are vital to alleviate poverty. </a:t>
            </a:r>
            <a:endParaRPr lang="en-US" sz="2800" b="1" dirty="0" smtClean="0"/>
          </a:p>
          <a:p>
            <a:endParaRPr lang="en-US" dirty="0"/>
          </a:p>
        </p:txBody>
      </p:sp>
    </p:spTree>
    <p:extLst>
      <p:ext uri="{BB962C8B-B14F-4D97-AF65-F5344CB8AC3E}">
        <p14:creationId xmlns:p14="http://schemas.microsoft.com/office/powerpoint/2010/main" val="1504147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Romero House soup kitchen serves hot food to about 300 people each day </a:t>
            </a:r>
          </a:p>
          <a:p>
            <a:pPr marL="0" indent="0">
              <a:buNone/>
            </a:pPr>
            <a:endParaRPr lang="en-US" dirty="0"/>
          </a:p>
          <a:p>
            <a:r>
              <a:rPr lang="en-US" dirty="0"/>
              <a:t>Lunch Connection feeds 500 Saint John school kids with help from business and church sponsors. </a:t>
            </a:r>
          </a:p>
          <a:p>
            <a:pPr marL="0" indent="0">
              <a:buNone/>
            </a:pPr>
            <a:endParaRPr lang="en-US" dirty="0"/>
          </a:p>
          <a:p>
            <a:r>
              <a:rPr lang="en-US" dirty="0"/>
              <a:t>The local Boys and Girls Club feeds another 100. </a:t>
            </a:r>
          </a:p>
          <a:p>
            <a:pPr marL="0" indent="0">
              <a:buNone/>
            </a:pPr>
            <a:endParaRPr lang="en-US" sz="1400" dirty="0"/>
          </a:p>
          <a:p>
            <a:pPr marL="0" indent="0">
              <a:buNone/>
            </a:pPr>
            <a:r>
              <a:rPr lang="en-US" sz="1400" dirty="0">
                <a:hlinkClick r:id="rId2"/>
              </a:rPr>
              <a:t>http://www.cbc.ca/news/canada/new-brunswick/saint-john-tied-with-toronto-for-highest-child-poverty-rates-1.2748919</a:t>
            </a:r>
            <a:endParaRPr lang="en-US" sz="1400" dirty="0"/>
          </a:p>
          <a:p>
            <a:endParaRPr lang="en-US" dirty="0"/>
          </a:p>
        </p:txBody>
      </p:sp>
    </p:spTree>
    <p:extLst>
      <p:ext uri="{BB962C8B-B14F-4D97-AF65-F5344CB8AC3E}">
        <p14:creationId xmlns:p14="http://schemas.microsoft.com/office/powerpoint/2010/main" val="3588367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a:t>81% of the school population live in a provincially designated </a:t>
            </a:r>
            <a:r>
              <a:rPr lang="en-US" b="1" dirty="0"/>
              <a:t>priority</a:t>
            </a:r>
            <a:r>
              <a:rPr lang="en-US" dirty="0"/>
              <a:t> </a:t>
            </a:r>
            <a:r>
              <a:rPr lang="en-US" dirty="0" err="1"/>
              <a:t>neighbourhood</a:t>
            </a:r>
            <a:endParaRPr lang="en-US" dirty="0"/>
          </a:p>
          <a:p>
            <a:r>
              <a:rPr lang="en-US" dirty="0"/>
              <a:t>87% of those living in the priority </a:t>
            </a:r>
            <a:r>
              <a:rPr lang="en-US" dirty="0" err="1"/>
              <a:t>negihbourhood</a:t>
            </a:r>
            <a:r>
              <a:rPr lang="en-US" dirty="0"/>
              <a:t> are 3</a:t>
            </a:r>
            <a:r>
              <a:rPr lang="en-US" baseline="30000" dirty="0"/>
              <a:t>rd</a:t>
            </a:r>
            <a:r>
              <a:rPr lang="en-US" dirty="0"/>
              <a:t> generation dwellers. </a:t>
            </a:r>
          </a:p>
          <a:p>
            <a:r>
              <a:rPr lang="en-US" dirty="0"/>
              <a:t>50+% of our students reside in a single parent home</a:t>
            </a:r>
          </a:p>
          <a:p>
            <a:r>
              <a:rPr lang="en-US" dirty="0"/>
              <a:t>The average annual income is &lt; $18,000</a:t>
            </a:r>
          </a:p>
          <a:p>
            <a:r>
              <a:rPr lang="en-US" dirty="0"/>
              <a:t>60+% of the current student body is identified with either cognitive or social emotional concerns</a:t>
            </a:r>
          </a:p>
          <a:p>
            <a:endParaRPr lang="en-US" dirty="0"/>
          </a:p>
        </p:txBody>
      </p:sp>
    </p:spTree>
    <p:extLst>
      <p:ext uri="{BB962C8B-B14F-4D97-AF65-F5344CB8AC3E}">
        <p14:creationId xmlns:p14="http://schemas.microsoft.com/office/powerpoint/2010/main" val="31826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Maslow’s Hierarchy of Needs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8852" y="2324100"/>
            <a:ext cx="3825308" cy="3508375"/>
          </a:xfrm>
        </p:spPr>
      </p:pic>
    </p:spTree>
    <p:extLst>
      <p:ext uri="{BB962C8B-B14F-4D97-AF65-F5344CB8AC3E}">
        <p14:creationId xmlns:p14="http://schemas.microsoft.com/office/powerpoint/2010/main" val="334730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BCAPI</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Business Community Anti-Poverty Initiative (BCAPI) was founded in 1997 in Saint John, New Brunswick by civic minded business leaders and professionals who wanted to move beyond charity and substantially reduce poverty in Saint John.</a:t>
            </a:r>
          </a:p>
          <a:p>
            <a:r>
              <a:rPr lang="en-US" dirty="0" smtClean="0"/>
              <a:t>BCAPI </a:t>
            </a:r>
            <a:r>
              <a:rPr lang="en-US" dirty="0"/>
              <a:t>focusses on increasing opportunities for children, youth and single-parents living in poverty to succeed in school and achieve employment that pays a decent wage. Second to this, is ensuring there are adequate resources in low-income </a:t>
            </a:r>
            <a:r>
              <a:rPr lang="en-US" dirty="0" err="1"/>
              <a:t>neighbourhoods</a:t>
            </a:r>
            <a:r>
              <a:rPr lang="en-US" dirty="0"/>
              <a:t> and schools to help low-income families improve their well-being, work toward economic self-sufficiency, and feel valued as contributing members of a vibrant community.</a:t>
            </a:r>
          </a:p>
        </p:txBody>
      </p:sp>
    </p:spTree>
    <p:extLst>
      <p:ext uri="{BB962C8B-B14F-4D97-AF65-F5344CB8AC3E}">
        <p14:creationId xmlns:p14="http://schemas.microsoft.com/office/powerpoint/2010/main" val="816393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BCAPI –Goals</a:t>
            </a:r>
            <a:endParaRPr lang="en-US" dirty="0"/>
          </a:p>
        </p:txBody>
      </p:sp>
      <p:sp>
        <p:nvSpPr>
          <p:cNvPr id="3" name="Content Placeholder 2"/>
          <p:cNvSpPr>
            <a:spLocks noGrp="1"/>
          </p:cNvSpPr>
          <p:nvPr>
            <p:ph idx="1"/>
          </p:nvPr>
        </p:nvSpPr>
        <p:spPr/>
        <p:txBody>
          <a:bodyPr>
            <a:normAutofit fontScale="85000" lnSpcReduction="20000"/>
          </a:bodyPr>
          <a:lstStyle/>
          <a:p>
            <a:r>
              <a:rPr lang="en-US" dirty="0"/>
              <a:t>Enable children who live in poverty to succeed in school and break the poverty cycle.</a:t>
            </a:r>
          </a:p>
          <a:p>
            <a:r>
              <a:rPr lang="en-US" dirty="0"/>
              <a:t>Reduce the incidence of teenage pregnancy by enhancing youth programs that prevent pregnancy and improve well-being.</a:t>
            </a:r>
          </a:p>
          <a:p>
            <a:r>
              <a:rPr lang="en-US" dirty="0"/>
              <a:t>Develop services that enable young parents to continue their education and achieve adequate incomes.</a:t>
            </a:r>
          </a:p>
          <a:p>
            <a:r>
              <a:rPr lang="en-US" dirty="0"/>
              <a:t>Help single parents get into the workforce and off social assistance.</a:t>
            </a:r>
          </a:p>
          <a:p>
            <a:r>
              <a:rPr lang="en-US" dirty="0"/>
              <a:t>Help ‘at risk’ teens and young adults complete their high school education, be ready for post-secondary pursuits and the workforce.</a:t>
            </a:r>
          </a:p>
          <a:p>
            <a:endParaRPr lang="en-US" dirty="0"/>
          </a:p>
        </p:txBody>
      </p:sp>
    </p:spTree>
    <p:extLst>
      <p:ext uri="{BB962C8B-B14F-4D97-AF65-F5344CB8AC3E}">
        <p14:creationId xmlns:p14="http://schemas.microsoft.com/office/powerpoint/2010/main" val="26014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BCAPI –goals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a:t>Promote solutions to the lack of adequate and affordable housing in Saint John, the need for mixed income </a:t>
            </a:r>
            <a:r>
              <a:rPr lang="en-US" dirty="0" err="1"/>
              <a:t>neighbourhoods</a:t>
            </a:r>
            <a:r>
              <a:rPr lang="en-US" dirty="0"/>
              <a:t>, and the regeneration of priority </a:t>
            </a:r>
            <a:r>
              <a:rPr lang="en-US" dirty="0" err="1"/>
              <a:t>neighbourhoods</a:t>
            </a:r>
            <a:r>
              <a:rPr lang="en-US" dirty="0"/>
              <a:t>.</a:t>
            </a:r>
          </a:p>
          <a:p>
            <a:r>
              <a:rPr lang="en-US" dirty="0"/>
              <a:t>Help others understand poverty, how it can be reduced and prevented, what is working in Saint John, and BCAPI’s ‘catalyst’ role.</a:t>
            </a:r>
          </a:p>
          <a:p>
            <a:r>
              <a:rPr lang="en-US" dirty="0"/>
              <a:t>Facilitate a community-led and comprehensive approach to poverty reduction that involves all sectors of the community.</a:t>
            </a:r>
          </a:p>
          <a:p>
            <a:r>
              <a:rPr lang="en-US" dirty="0"/>
              <a:t>Foster the continued growth of BCAPI.</a:t>
            </a:r>
          </a:p>
          <a:p>
            <a:endParaRPr lang="en-US" dirty="0"/>
          </a:p>
        </p:txBody>
      </p:sp>
    </p:spTree>
    <p:extLst>
      <p:ext uri="{BB962C8B-B14F-4D97-AF65-F5344CB8AC3E}">
        <p14:creationId xmlns:p14="http://schemas.microsoft.com/office/powerpoint/2010/main" val="1414412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Human Development Council</a:t>
            </a:r>
            <a:endParaRPr lang="en-US" dirty="0"/>
          </a:p>
        </p:txBody>
      </p:sp>
      <p:sp>
        <p:nvSpPr>
          <p:cNvPr id="3" name="Content Placeholder 2"/>
          <p:cNvSpPr>
            <a:spLocks noGrp="1"/>
          </p:cNvSpPr>
          <p:nvPr>
            <p:ph idx="1"/>
          </p:nvPr>
        </p:nvSpPr>
        <p:spPr/>
        <p:txBody>
          <a:bodyPr>
            <a:normAutofit/>
          </a:bodyPr>
          <a:lstStyle/>
          <a:p>
            <a:r>
              <a:rPr lang="en-US" dirty="0" smtClean="0">
                <a:effectLst/>
              </a:rPr>
              <a:t>The Human Development Council provides information about community services throughout New Brunswick. </a:t>
            </a:r>
            <a:endParaRPr lang="en-US" dirty="0"/>
          </a:p>
          <a:p>
            <a:r>
              <a:rPr lang="en-US" dirty="0" smtClean="0">
                <a:effectLst/>
              </a:rPr>
              <a:t>The Council works collaboratively with community agencies, individuals, government departments, businesses, churches, and </a:t>
            </a:r>
            <a:r>
              <a:rPr lang="en-US" dirty="0" err="1" smtClean="0">
                <a:effectLst/>
              </a:rPr>
              <a:t>labour</a:t>
            </a:r>
            <a:r>
              <a:rPr lang="en-US" dirty="0" smtClean="0">
                <a:effectLst/>
              </a:rPr>
              <a:t> to initiate, develop and implement creative strategies to meet the needs of the community. </a:t>
            </a:r>
          </a:p>
          <a:p>
            <a:endParaRPr lang="en-US" dirty="0"/>
          </a:p>
        </p:txBody>
      </p:sp>
    </p:spTree>
    <p:extLst>
      <p:ext uri="{BB962C8B-B14F-4D97-AF65-F5344CB8AC3E}">
        <p14:creationId xmlns:p14="http://schemas.microsoft.com/office/powerpoint/2010/main" val="6692782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1718F8F9FE8B4283CF2840D7EDF5E1" ma:contentTypeVersion="0" ma:contentTypeDescription="Create a new document." ma:contentTypeScope="" ma:versionID="418cd38128807f9ce56462cc6443bfc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6184D1-F296-4B70-BDC2-C07A7DC773C2}"/>
</file>

<file path=customXml/itemProps2.xml><?xml version="1.0" encoding="utf-8"?>
<ds:datastoreItem xmlns:ds="http://schemas.openxmlformats.org/officeDocument/2006/customXml" ds:itemID="{B0619823-B18E-47D7-B6A5-BAE41BA7FDEC}"/>
</file>

<file path=customXml/itemProps3.xml><?xml version="1.0" encoding="utf-8"?>
<ds:datastoreItem xmlns:ds="http://schemas.openxmlformats.org/officeDocument/2006/customXml" ds:itemID="{2C302E33-79CA-4007-937F-38E74B2785D6}"/>
</file>

<file path=docProps/app.xml><?xml version="1.0" encoding="utf-8"?>
<Properties xmlns="http://schemas.openxmlformats.org/officeDocument/2006/extended-properties" xmlns:vt="http://schemas.openxmlformats.org/officeDocument/2006/docPropsVTypes">
  <Template>Austin</Template>
  <TotalTime>55</TotalTime>
  <Words>1158</Words>
  <Application>Microsoft Office PowerPoint</Application>
  <PresentationFormat>On-screen Show (4:3)</PresentationFormat>
  <Paragraphs>80</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Century Gothic</vt:lpstr>
      <vt:lpstr>Wingdings 2</vt:lpstr>
      <vt:lpstr>Austin</vt:lpstr>
      <vt:lpstr>Poverty in Saint John</vt:lpstr>
      <vt:lpstr>Facts</vt:lpstr>
      <vt:lpstr>Facts – cont’d</vt:lpstr>
      <vt:lpstr>Facts – cont’d</vt:lpstr>
      <vt:lpstr>Maslow’s Hierarchy of Needs</vt:lpstr>
      <vt:lpstr>BCAPI</vt:lpstr>
      <vt:lpstr>BCAPI –Goals</vt:lpstr>
      <vt:lpstr>BCAPI –goals (cont’d)</vt:lpstr>
      <vt:lpstr>Human Development Council</vt:lpstr>
      <vt:lpstr>Vibrant Communities Saint John</vt:lpstr>
      <vt:lpstr>VCSJ - goals</vt:lpstr>
      <vt:lpstr>PALS</vt:lpstr>
      <vt:lpstr>Community Schools Program</vt:lpstr>
      <vt:lpstr>Community Schools</vt:lpstr>
      <vt:lpstr>P.R.O. Kids</vt:lpstr>
      <vt:lpstr>Early Childhood Development Coalition</vt:lpstr>
      <vt:lpstr>The Resource Centre for Youth</vt:lpstr>
      <vt:lpstr>Bibliography</vt:lpstr>
    </vt:vector>
  </TitlesOfParts>
  <Company>NBED School District 8</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Agencies to help combat poverty</dc:title>
  <dc:creator>Sawyer, Darrah (ASD-S)</dc:creator>
  <cp:lastModifiedBy>Sawyer, Darrah (ASD-S)</cp:lastModifiedBy>
  <cp:revision>10</cp:revision>
  <dcterms:created xsi:type="dcterms:W3CDTF">2014-03-26T21:58:33Z</dcterms:created>
  <dcterms:modified xsi:type="dcterms:W3CDTF">2018-12-09T11:10:26Z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0x010100771718F8F9FE8B4283CF2840D7EDF5E1</vt:lpwstr>
  </property>
</Properties>
</file>